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9"/>
  </p:notesMasterIdLst>
  <p:handoutMasterIdLst>
    <p:handoutMasterId r:id="rId40"/>
  </p:handoutMasterIdLst>
  <p:sldIdLst>
    <p:sldId id="256" r:id="rId2"/>
    <p:sldId id="490" r:id="rId3"/>
    <p:sldId id="541" r:id="rId4"/>
    <p:sldId id="564" r:id="rId5"/>
    <p:sldId id="543" r:id="rId6"/>
    <p:sldId id="491" r:id="rId7"/>
    <p:sldId id="575" r:id="rId8"/>
    <p:sldId id="492" r:id="rId9"/>
    <p:sldId id="494" r:id="rId10"/>
    <p:sldId id="513" r:id="rId11"/>
    <p:sldId id="568" r:id="rId12"/>
    <p:sldId id="515" r:id="rId13"/>
    <p:sldId id="544" r:id="rId14"/>
    <p:sldId id="545" r:id="rId15"/>
    <p:sldId id="546" r:id="rId16"/>
    <p:sldId id="547" r:id="rId17"/>
    <p:sldId id="548" r:id="rId18"/>
    <p:sldId id="549" r:id="rId19"/>
    <p:sldId id="550" r:id="rId20"/>
    <p:sldId id="551" r:id="rId21"/>
    <p:sldId id="552" r:id="rId22"/>
    <p:sldId id="560" r:id="rId23"/>
    <p:sldId id="561" r:id="rId24"/>
    <p:sldId id="562" r:id="rId25"/>
    <p:sldId id="519" r:id="rId26"/>
    <p:sldId id="520" r:id="rId27"/>
    <p:sldId id="521" r:id="rId28"/>
    <p:sldId id="572" r:id="rId29"/>
    <p:sldId id="573" r:id="rId30"/>
    <p:sldId id="574" r:id="rId31"/>
    <p:sldId id="531" r:id="rId32"/>
    <p:sldId id="532" r:id="rId33"/>
    <p:sldId id="553" r:id="rId34"/>
    <p:sldId id="569" r:id="rId35"/>
    <p:sldId id="571" r:id="rId36"/>
    <p:sldId id="570" r:id="rId37"/>
    <p:sldId id="347" r:id="rId3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FF"/>
    <a:srgbClr val="DDDDDD"/>
    <a:srgbClr val="FFFFFF"/>
    <a:srgbClr val="0066FF"/>
    <a:srgbClr val="99CCFF"/>
    <a:srgbClr val="99330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7719" autoAdjust="0"/>
    <p:restoredTop sz="97971" autoAdjust="0"/>
  </p:normalViewPr>
  <p:slideViewPr>
    <p:cSldViewPr>
      <p:cViewPr>
        <p:scale>
          <a:sx n="73" d="100"/>
          <a:sy n="73" d="100"/>
        </p:scale>
        <p:origin x="-1764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7DA6E2D-3336-44C2-B6A2-3A777A486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4838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011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EEDD92-D439-49FD-AF30-2344A2A93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9C383-1D7E-4C1D-8E4E-909F0934B44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EEDD92-D439-49FD-AF30-2344A2A9317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9CB84A-DC23-49B0-9BF1-0ACE0737F8A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BFC84-77FB-4C44-A84E-2DB0A70DB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5C34-4254-4925-9BDA-557CE3CC4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390B-AB76-4C0C-A091-9F5519B0F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AF8F5-DD9A-4EBF-9507-8D9802701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1A11F-FFBE-4BF4-BD65-0F9FC0443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6D6EF-1D0B-48D3-96A2-BBDBE34C6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AEF9D-2C1D-497B-8EB3-32544993C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E4DCF-C9C3-459E-A2DE-B4E0D60BB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60545-1133-4F29-A15C-175770C47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C742C-6395-4E73-8368-06B763656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79BBD-286D-4F40-BE7F-28D5FC798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duotone>
              <a:schemeClr val="bg2">
                <a:shade val="90000"/>
                <a:satMod val="150000"/>
              </a:schemeClr>
              <a:schemeClr val="bg2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7F0F35A-B309-4061-9794-3E66BCFB1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8" r:id="rId9"/>
    <p:sldLayoutId id="2147484066" r:id="rId10"/>
    <p:sldLayoutId id="214748406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9AF2C-A378-49F5-8578-956DE12B6285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  </a:t>
            </a:r>
          </a:p>
        </p:txBody>
      </p:sp>
      <p:pic>
        <p:nvPicPr>
          <p:cNvPr id="2050" name="Picture 2" descr="Road &amp; Bridges Development Cor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9144000" cy="304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77" name="WordArt 10"/>
          <p:cNvSpPr>
            <a:spLocks noChangeArrowheads="1" noChangeShapeType="1" noTextEdit="1"/>
          </p:cNvSpPr>
          <p:nvPr/>
        </p:nvSpPr>
        <p:spPr bwMode="auto">
          <a:xfrm>
            <a:off x="1981200" y="762000"/>
            <a:ext cx="4953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WELCOME</a:t>
            </a:r>
          </a:p>
        </p:txBody>
      </p:sp>
      <p:pic>
        <p:nvPicPr>
          <p:cNvPr id="3078" name="Picture 11" descr="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7220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685800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ONGOING PROJECT -3-ROB AT KOILANDY-PROGRESS GRAPH-28.09.12</a:t>
            </a:r>
            <a:endParaRPr lang="en-IN" sz="20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D48F9-EDD4-4720-B53C-028BAE42441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3793" name="Picture 1" descr="D:\Sruthy-Working Folder\Progress report\RBDCK\28.09.12\Koilandy\koilandy prg-Mode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19678" y="-395678"/>
            <a:ext cx="5228444" cy="845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90550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ONGOING PROJECT-3-PROGRESS PHOTOS-ROB AT KOILANDY-28.09.12</a:t>
            </a:r>
            <a:endParaRPr lang="en-IN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20C82-A204-4321-B6A6-507DBCC3972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2769" name="Picture 1" descr="D:\Sruthy-Working Folder\Progress report\RBDCK\28.09.12\Koilandy\Long view form railway span s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3810000" cy="2286000"/>
          </a:xfrm>
          <a:prstGeom prst="rect">
            <a:avLst/>
          </a:prstGeom>
          <a:noFill/>
        </p:spPr>
      </p:pic>
      <p:pic>
        <p:nvPicPr>
          <p:cNvPr id="32770" name="Picture 2" descr="D:\Sruthy-Working Folder\Progress report\RBDCK\28.09.12\Koilandy\Staging in progress for T junc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71600"/>
            <a:ext cx="3886200" cy="2286000"/>
          </a:xfrm>
          <a:prstGeom prst="rect">
            <a:avLst/>
          </a:prstGeom>
          <a:noFill/>
        </p:spPr>
      </p:pic>
      <p:pic>
        <p:nvPicPr>
          <p:cNvPr id="32771" name="Picture 3" descr="D:\Sruthy-Working Folder\Progress report\RBDCK\28.09.12\Koilandy\RW work in progress near party office at NH si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962400"/>
            <a:ext cx="3810000" cy="2362200"/>
          </a:xfrm>
          <a:prstGeom prst="rect">
            <a:avLst/>
          </a:prstGeom>
          <a:noFill/>
        </p:spPr>
      </p:pic>
      <p:pic>
        <p:nvPicPr>
          <p:cNvPr id="32772" name="Picture 4" descr="D:\Sruthy-Working Folder\Progress report\RBDCK\28.09.12\Koilandy\Site clearance and earth work started at NH sid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962400"/>
            <a:ext cx="3886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DF85A-CF2F-44EF-8FEE-24F3AA7AD13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2" y="685808"/>
          <a:ext cx="8305797" cy="5867401"/>
        </p:xfrm>
        <a:graphic>
          <a:graphicData uri="http://schemas.openxmlformats.org/drawingml/2006/table">
            <a:tbl>
              <a:tblPr/>
              <a:tblGrid>
                <a:gridCol w="562708"/>
                <a:gridCol w="1664678"/>
                <a:gridCol w="729761"/>
                <a:gridCol w="785446"/>
                <a:gridCol w="691661"/>
                <a:gridCol w="738553"/>
                <a:gridCol w="726830"/>
                <a:gridCol w="691661"/>
                <a:gridCol w="621323"/>
                <a:gridCol w="504091"/>
                <a:gridCol w="589085"/>
              </a:tblGrid>
              <a:tr h="164388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KOILANDY ROB-PROJECT STATUS REPORT AS ON SEPTEMBER 2012</a:t>
                      </a:r>
                    </a:p>
                  </a:txBody>
                  <a:tcPr marL="4379" marR="4379" marT="4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8535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Si No </a:t>
                      </a:r>
                    </a:p>
                  </a:txBody>
                  <a:tcPr marL="4379" marR="4379" marT="437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Activity Description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Total Quantity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Cumulative progress upto Sep12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Balance  work up to Sep 12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Cumulative delay in days from Baseline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Work  planned for Sep 12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Actual work done-Sep12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Delay in Qty in Sep 12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Work  Planned for next Month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Remarks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379" marR="4379" marT="4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Pile-</a:t>
                      </a:r>
                      <a:r>
                        <a:rPr lang="en-IN" sz="8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Muthambi</a:t>
                      </a: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Side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27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27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4379" marR="4379" marT="4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Pile-Thamarachery  Side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33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33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4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4379" marR="4379" marT="4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Pile-NH  Side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33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33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4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4379" marR="4379" marT="4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Pile cap-Muthambi Side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4379" marR="4379" marT="4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Pile cap-Thamarachery  Side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4379" marR="4379" marT="4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Pile cap-NH  Side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4379" marR="4379" marT="4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Pier-Muthambi Side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4379" marR="4379" marT="4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Pier-Thamarachery  Side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4379" marR="4379" marT="4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Pier-NH  Side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4379" marR="4379" marT="4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 Cap-Muthambi Side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4379" marR="4379" marT="4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 Cap-Thamarachery  Side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4379" marR="4379" marT="4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 Cap-NH  Side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</a:p>
                  </a:txBody>
                  <a:tcPr marL="4379" marR="4379" marT="4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Girder-Muthambi Side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</a:t>
                      </a:r>
                    </a:p>
                  </a:txBody>
                  <a:tcPr marL="4379" marR="4379" marT="4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Girder-Thamarachery  Side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</a:t>
                      </a:r>
                    </a:p>
                  </a:txBody>
                  <a:tcPr marL="4379" marR="4379" marT="4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Girder-NH  Side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</a:p>
                  </a:txBody>
                  <a:tcPr marL="4379" marR="4379" marT="4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Deck Slab-Muthambi Side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17</a:t>
                      </a:r>
                    </a:p>
                  </a:txBody>
                  <a:tcPr marL="4379" marR="4379" marT="4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Deck Slab-Thamarachery  Side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18</a:t>
                      </a:r>
                    </a:p>
                  </a:txBody>
                  <a:tcPr marL="4379" marR="4379" marT="4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Deck Slab-NH  Side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4379" marR="4379" marT="4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Handrails &amp; Kerb-NH side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4379" marR="4379" marT="4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Handrails &amp; Kerb-Baluchery side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9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4379" marR="4379" marT="4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Handrails &amp; Kerb-Muthambi side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</a:p>
                  </a:txBody>
                  <a:tcPr marL="4379" marR="4379" marT="4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RC Wall-NH side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</a:t>
                      </a:r>
                    </a:p>
                  </a:txBody>
                  <a:tcPr marL="4379" marR="4379" marT="4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RC Wall-Baluchery side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50%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50%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</a:t>
                      </a:r>
                    </a:p>
                  </a:txBody>
                  <a:tcPr marL="4379" marR="4379" marT="4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RCWall-Muthambi side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25%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25%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</a:p>
                  </a:txBody>
                  <a:tcPr marL="4379" marR="4379" marT="4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Expansion Joint-NH side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17</a:t>
                      </a:r>
                    </a:p>
                  </a:txBody>
                  <a:tcPr marL="4379" marR="4379" marT="4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Expansion Joint-Baluchery side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18</a:t>
                      </a:r>
                    </a:p>
                  </a:txBody>
                  <a:tcPr marL="4379" marR="4379" marT="4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Expansion Joint-Muthambi side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19</a:t>
                      </a:r>
                    </a:p>
                  </a:txBody>
                  <a:tcPr marL="4379" marR="4379" marT="4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Road work-NH side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</a:t>
                      </a:r>
                    </a:p>
                  </a:txBody>
                  <a:tcPr marL="4379" marR="4379" marT="4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Road Work-Baluchery side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21</a:t>
                      </a:r>
                    </a:p>
                  </a:txBody>
                  <a:tcPr marL="4379" marR="4379" marT="4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Road Work-Muthambi side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79" marR="4379" marT="43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685800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ONGOING PROJECT -4-ROB AT CHERUVATHUR-PROGRESS GRAPH-28.09.12</a:t>
            </a:r>
            <a:endParaRPr lang="en-IN" sz="20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FB637-FC3E-414F-BBB8-5D9D644C2DD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0721" name="Picture 1" descr="D:\Sruthy-Working Folder\Progress report\RBDCK\28.09.12\cheruvathur\CHERUVATHUR Model (1)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1"/>
            <a:ext cx="84582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90550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ONGOING PROJECT-4-PROGRESS PHOTOS-ROB AT CHERUVATHUR-28.09.12</a:t>
            </a:r>
            <a:endParaRPr lang="en-IN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598F5-529D-4D60-933A-216F0D6EA64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9697" name="Picture 1" descr="D:\Sruthy-Working Folder\Progress report\RBDCK\28.09.12\cheruvathur\chr side RE pan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3962400" cy="2209800"/>
          </a:xfrm>
          <a:prstGeom prst="rect">
            <a:avLst/>
          </a:prstGeom>
          <a:noFill/>
        </p:spPr>
      </p:pic>
      <p:pic>
        <p:nvPicPr>
          <p:cNvPr id="29698" name="Picture 2" descr="D:\Sruthy-Working Folder\Progress report\RBDCK\28.09.12\cheruvathur\RC Wall handrail chr s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524000"/>
            <a:ext cx="4267200" cy="2209800"/>
          </a:xfrm>
          <a:prstGeom prst="rect">
            <a:avLst/>
          </a:prstGeom>
          <a:noFill/>
        </p:spPr>
      </p:pic>
      <p:pic>
        <p:nvPicPr>
          <p:cNvPr id="29699" name="Picture 3" descr="D:\Sruthy-Working Folder\Progress report\RBDCK\28.09.12\cheruvathur\RE Panel excavation I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962400"/>
            <a:ext cx="3962400" cy="2514600"/>
          </a:xfrm>
          <a:prstGeom prst="rect">
            <a:avLst/>
          </a:prstGeom>
          <a:noFill/>
        </p:spPr>
      </p:pic>
      <p:pic>
        <p:nvPicPr>
          <p:cNvPr id="29700" name="Picture 4" descr="D:\Sruthy-Working Folder\Progress report\RBDCK\28.09.12\cheruvathur\Reinforcement IP for friction sla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962400"/>
            <a:ext cx="42672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3BB6A-9FB8-4D03-8462-393E3926BFD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1" y="609600"/>
          <a:ext cx="7772400" cy="5867396"/>
        </p:xfrm>
        <a:graphic>
          <a:graphicData uri="http://schemas.openxmlformats.org/drawingml/2006/table">
            <a:tbl>
              <a:tblPr/>
              <a:tblGrid>
                <a:gridCol w="609852"/>
                <a:gridCol w="1400747"/>
                <a:gridCol w="584439"/>
                <a:gridCol w="698786"/>
                <a:gridCol w="686080"/>
                <a:gridCol w="660668"/>
                <a:gridCol w="597145"/>
                <a:gridCol w="635259"/>
                <a:gridCol w="600321"/>
                <a:gridCol w="546322"/>
                <a:gridCol w="752781"/>
              </a:tblGrid>
              <a:tr h="141914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IN" sz="5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CHERUVATHUR ROB-PROJECT STATUS REPORT AS ON SEPTEMBER 2012</a:t>
                      </a:r>
                    </a:p>
                  </a:txBody>
                  <a:tcPr marL="3389" marR="3389" marT="3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660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5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Si No </a:t>
                      </a:r>
                    </a:p>
                  </a:txBody>
                  <a:tcPr marL="3389" marR="3389" marT="338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5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Activity Description </a:t>
                      </a:r>
                    </a:p>
                  </a:txBody>
                  <a:tcPr marL="3389" marR="3389" marT="338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Total Quantity</a:t>
                      </a:r>
                    </a:p>
                  </a:txBody>
                  <a:tcPr marL="3389" marR="3389" marT="338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Cumulative progress upto Sep12</a:t>
                      </a:r>
                    </a:p>
                  </a:txBody>
                  <a:tcPr marL="3389" marR="3389" marT="338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500" b="1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Balance  work up to Sep 12</a:t>
                      </a:r>
                    </a:p>
                  </a:txBody>
                  <a:tcPr marL="3389" marR="3389" marT="338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Cumulative delay in days from Baseline</a:t>
                      </a:r>
                    </a:p>
                  </a:txBody>
                  <a:tcPr marL="3389" marR="3389" marT="338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Work  planned for Sep 12</a:t>
                      </a:r>
                    </a:p>
                  </a:txBody>
                  <a:tcPr marL="3389" marR="3389" marT="338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Actual work done-Sep12</a:t>
                      </a:r>
                    </a:p>
                  </a:txBody>
                  <a:tcPr marL="3389" marR="3389" marT="338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500" b="1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Delay in Qty in Sep 12</a:t>
                      </a:r>
                    </a:p>
                  </a:txBody>
                  <a:tcPr marL="3389" marR="3389" marT="338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Work  Planned for next Month</a:t>
                      </a:r>
                    </a:p>
                  </a:txBody>
                  <a:tcPr marL="3389" marR="3389" marT="338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Remarks </a:t>
                      </a:r>
                    </a:p>
                  </a:txBody>
                  <a:tcPr marL="3389" marR="3389" marT="338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42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389" marR="3389" marT="3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Pile-</a:t>
                      </a:r>
                      <a:r>
                        <a:rPr lang="en-IN" sz="5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Cheruvathur</a:t>
                      </a:r>
                      <a:r>
                        <a:rPr lang="en-IN" sz="5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side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27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27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2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389" marR="3389" marT="3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Pile-Padanna side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24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24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5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389" marR="3389" marT="3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Pilecap-Cheruvathurside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5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3389" marR="3389" marT="3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Pilecap-Padanna side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5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3389" marR="3389" marT="3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Pier-Cheruvathur side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5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389" marR="3389" marT="3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Pier-Padanna side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1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3389" marR="3389" marT="3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Piercap-Cheruvathur side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5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389" marR="3389" marT="3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Piercap-Padanna side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5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389" marR="3389" marT="3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Girders-Cheruvathur side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5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389" marR="3389" marT="3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Girder-Padanna Side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1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3389" marR="3389" marT="3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Deck Slab-Cheruvathur side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5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3389" marR="3389" marT="3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Deckslab-Padanna Side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</a:p>
                  </a:txBody>
                  <a:tcPr marL="3389" marR="3389" marT="3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Handrails on Cheruvathur side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Adjacent span to be done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5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</a:t>
                      </a:r>
                    </a:p>
                  </a:txBody>
                  <a:tcPr marL="3389" marR="3389" marT="3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Kerb-Cheruvathur side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</a:t>
                      </a:r>
                    </a:p>
                  </a:txBody>
                  <a:tcPr marL="3389" marR="3389" marT="3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Handrails on Padanna side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Adjacent span to be done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5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</a:p>
                  </a:txBody>
                  <a:tcPr marL="3389" marR="3389" marT="3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Kerbs  - Padanna side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1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17</a:t>
                      </a:r>
                    </a:p>
                  </a:txBody>
                  <a:tcPr marL="3389" marR="3389" marT="3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Handrail on Approch portion-Cheruvathur side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1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18</a:t>
                      </a:r>
                    </a:p>
                  </a:txBody>
                  <a:tcPr marL="3389" marR="3389" marT="3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Handrail on Approch portion-Padanna side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19</a:t>
                      </a:r>
                    </a:p>
                  </a:txBody>
                  <a:tcPr marL="3389" marR="3389" marT="3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Expansion joint-Cheruvathur side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Adjacent </a:t>
                      </a:r>
                      <a:r>
                        <a:rPr lang="en-IN" sz="5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span,Approach</a:t>
                      </a:r>
                      <a:r>
                        <a:rPr lang="en-IN" sz="5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to be done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</a:t>
                      </a:r>
                    </a:p>
                  </a:txBody>
                  <a:tcPr marL="3389" marR="3389" marT="3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Expansion joint-Padanna  side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Adjacent span,Approach to be done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1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21</a:t>
                      </a:r>
                    </a:p>
                  </a:txBody>
                  <a:tcPr marL="3389" marR="3389" marT="3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 Panel Erection - Cheruvathur side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1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22</a:t>
                      </a:r>
                    </a:p>
                  </a:txBody>
                  <a:tcPr marL="3389" marR="3389" marT="3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Retaining Wall -Cheruvathur side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1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23</a:t>
                      </a:r>
                    </a:p>
                  </a:txBody>
                  <a:tcPr marL="3389" marR="3389" marT="3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 Panel Erection - padanna side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1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24</a:t>
                      </a:r>
                    </a:p>
                  </a:txBody>
                  <a:tcPr marL="3389" marR="3389" marT="3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Retaining Wall Padanna side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1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25</a:t>
                      </a:r>
                    </a:p>
                  </a:txBody>
                  <a:tcPr marL="3389" marR="3389" marT="3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Road work Cheruvathur side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30%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26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Road work Padanna side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5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89" marR="3389" marT="3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685800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ONGOING PROJECT -5-ROB AT DEVADHAR-PROGRESS GRAPH-28.09.12</a:t>
            </a:r>
            <a:endParaRPr lang="en-IN" sz="20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4729A-E31B-4263-943D-D2CC2DDC8E3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7649" name="Picture 1" descr="D:\Sruthy-Working Folder\Progress report\RBDCK\28.09.12\devdhar\WPD 28-09-2012-Mode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1"/>
            <a:ext cx="86106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90550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ONGOING PROJECT-5-PROGRESS PHOTOS-ROB AT DEVADHAR-28.09.12</a:t>
            </a:r>
            <a:endParaRPr lang="en-IN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ECDFC-2364-4026-9A9B-BB43F865FB4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6625" name="Picture 1" descr="D:\Sruthy-Working Folder\Progress report\RBDCK\28.09.12\devdhar\Adjacent span staging + RP4 Piercap Reinforce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3810000" cy="2209800"/>
          </a:xfrm>
          <a:prstGeom prst="rect">
            <a:avLst/>
          </a:prstGeom>
          <a:noFill/>
        </p:spPr>
      </p:pic>
      <p:pic>
        <p:nvPicPr>
          <p:cNvPr id="26626" name="Picture 2" descr="D:\Sruthy-Working Folder\Progress report\RBDCK\28.09.12\devdhar\Calicut side 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0"/>
            <a:ext cx="3810000" cy="2209800"/>
          </a:xfrm>
          <a:prstGeom prst="rect">
            <a:avLst/>
          </a:prstGeom>
          <a:noFill/>
        </p:spPr>
      </p:pic>
      <p:pic>
        <p:nvPicPr>
          <p:cNvPr id="26627" name="Picture 3" descr="D:\Sruthy-Working Folder\Progress report\RBDCK\28.09.12\devdhar\Calicut side retaining w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962400"/>
            <a:ext cx="3810000" cy="2514600"/>
          </a:xfrm>
          <a:prstGeom prst="rect">
            <a:avLst/>
          </a:prstGeom>
          <a:noFill/>
        </p:spPr>
      </p:pic>
      <p:pic>
        <p:nvPicPr>
          <p:cNvPr id="26628" name="Picture 4" descr="D:\Sruthy-Working Folder\Progress report\RBDCK\28.09.12\devdhar\Red earth filling Tirur sid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962400"/>
            <a:ext cx="38100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DF00D-80FD-47ED-AE08-28F44F117CC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797" y="457200"/>
          <a:ext cx="7848600" cy="5943599"/>
        </p:xfrm>
        <a:graphic>
          <a:graphicData uri="http://schemas.openxmlformats.org/drawingml/2006/table">
            <a:tbl>
              <a:tblPr/>
              <a:tblGrid>
                <a:gridCol w="647307"/>
                <a:gridCol w="1375530"/>
                <a:gridCol w="647307"/>
                <a:gridCol w="647307"/>
                <a:gridCol w="647307"/>
                <a:gridCol w="647307"/>
                <a:gridCol w="647307"/>
                <a:gridCol w="647307"/>
                <a:gridCol w="647307"/>
                <a:gridCol w="647307"/>
                <a:gridCol w="647307"/>
              </a:tblGrid>
              <a:tr h="160465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DEVDAR ROB-PROJECT STATUS REPORT AS ON SEPTEMBER 2012</a:t>
                      </a:r>
                    </a:p>
                  </a:txBody>
                  <a:tcPr marL="4389" marR="4389" marT="4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821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Si No </a:t>
                      </a:r>
                    </a:p>
                  </a:txBody>
                  <a:tcPr marL="4389" marR="4389" marT="438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Activity Description </a:t>
                      </a:r>
                    </a:p>
                  </a:txBody>
                  <a:tcPr marL="4389" marR="4389" marT="438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Total Quantity</a:t>
                      </a:r>
                    </a:p>
                  </a:txBody>
                  <a:tcPr marL="4389" marR="4389" marT="438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Cumulative progress upto Sep12</a:t>
                      </a:r>
                    </a:p>
                  </a:txBody>
                  <a:tcPr marL="4389" marR="4389" marT="438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Balance  work up to Sep 12</a:t>
                      </a:r>
                    </a:p>
                  </a:txBody>
                  <a:tcPr marL="4389" marR="4389" marT="438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Cumulative delay in days from Baseline</a:t>
                      </a:r>
                    </a:p>
                  </a:txBody>
                  <a:tcPr marL="4389" marR="4389" marT="438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Work  planned for Sep 12</a:t>
                      </a:r>
                    </a:p>
                  </a:txBody>
                  <a:tcPr marL="4389" marR="4389" marT="438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Actual work done-Sep12</a:t>
                      </a:r>
                    </a:p>
                  </a:txBody>
                  <a:tcPr marL="4389" marR="4389" marT="438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Delay in Qty in Sep 12</a:t>
                      </a:r>
                    </a:p>
                  </a:txBody>
                  <a:tcPr marL="4389" marR="4389" marT="438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Work  Planned for next Month</a:t>
                      </a:r>
                    </a:p>
                  </a:txBody>
                  <a:tcPr marL="4389" marR="4389" marT="438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Remarks </a:t>
                      </a:r>
                    </a:p>
                  </a:txBody>
                  <a:tcPr marL="4389" marR="4389" marT="438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389" marR="4389" marT="4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Pile-calicut Side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48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48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6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4389" marR="4389" marT="4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Pile-Thirur  Side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24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24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4389" marR="4389" marT="4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Pile cap-calicut  Side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2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4389" marR="4389" marT="4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Pile cap-Thirur  Side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4389" marR="4389" marT="4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Pier-Calicut Side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9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4389" marR="4389" marT="4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Pier-Thirur  Side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4389" marR="4389" marT="4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 Cap-Calicut  Side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4389" marR="4389" marT="4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 Cap-Thirur   Side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2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4389" marR="4389" marT="4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Girder-Calicut Side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4389" marR="4389" marT="4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Girder-Thirur   Side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4389" marR="4389" marT="4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Deck Slab-Calicut Side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4389" marR="4389" marT="4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Deck Slab-Thirur  Side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9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</a:p>
                  </a:txBody>
                  <a:tcPr marL="4389" marR="4389" marT="4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Handrails -Calicut side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51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</a:t>
                      </a:r>
                    </a:p>
                  </a:txBody>
                  <a:tcPr marL="4389" marR="4389" marT="4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Handrails -Thirur  side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9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</a:p>
                  </a:txBody>
                  <a:tcPr marL="4389" marR="4389" marT="4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Kerb-Calicut side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51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</a:t>
                      </a:r>
                    </a:p>
                  </a:txBody>
                  <a:tcPr marL="4389" marR="4389" marT="4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KerbThirur  side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</a:t>
                      </a:r>
                    </a:p>
                  </a:txBody>
                  <a:tcPr marL="4389" marR="4389" marT="4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RC Wall-Calicut side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65%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35%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</a:p>
                  </a:txBody>
                  <a:tcPr marL="4389" marR="4389" marT="4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RC Wall-Thirur  side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95%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5%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25%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20%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5%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74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17</a:t>
                      </a:r>
                    </a:p>
                  </a:txBody>
                  <a:tcPr marL="4389" marR="4389" marT="4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Expansion Joint-Calicut side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9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18</a:t>
                      </a:r>
                    </a:p>
                  </a:txBody>
                  <a:tcPr marL="4389" marR="4389" marT="4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Expansion Joint-Thirur  side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-1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7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19</a:t>
                      </a:r>
                    </a:p>
                  </a:txBody>
                  <a:tcPr marL="4389" marR="4389" marT="4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Road work-Calicutside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</a:t>
                      </a:r>
                    </a:p>
                  </a:txBody>
                  <a:tcPr marL="4389" marR="4389" marT="43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Road Work-Thirur  side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389" marR="4389" marT="438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685800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ONGOING PROJECT -6-ROB AT THIRUNNAVAYA-PROGRESS GRAPH-28.09.12</a:t>
            </a:r>
            <a:endParaRPr lang="en-IN" sz="20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C45FB-7134-4AF7-8BFF-18C12ECFEB6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4577" name="Picture 1" descr="D:\Sruthy-Working Folder\Progress report\RBDCK\28.09.12\thirunavaya\PROGRESS THIRUNAVAYA  Model (1)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1"/>
            <a:ext cx="85344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0"/>
            <a:ext cx="7851648" cy="1600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PROJECT REVIEW MEETING-03.10.2012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67A8E-BF07-48B1-95F1-33FAC70678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90550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ONGOING PROJECT-6-PROGRESS PHOTOS-ROB AT THIRUNNAVAYA-28.09.12</a:t>
            </a:r>
            <a:endParaRPr lang="en-IN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422BE-EC14-448F-B737-9DA031FF870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3553" name="Picture 1" descr="D:\Sruthy-Working Folder\Progress report\RBDCK\28.09.12\thirunavaya\Handrail Post in Kanjipura s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4038600" cy="2395537"/>
          </a:xfrm>
          <a:prstGeom prst="rect">
            <a:avLst/>
          </a:prstGeom>
          <a:noFill/>
        </p:spPr>
      </p:pic>
      <p:pic>
        <p:nvPicPr>
          <p:cNvPr id="23554" name="Picture 2" descr="D:\Sruthy-Working Folder\Progress report\RBDCK\28.09.12\thirunavaya\Staging in P8-P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71601"/>
            <a:ext cx="4343400" cy="2438400"/>
          </a:xfrm>
          <a:prstGeom prst="rect">
            <a:avLst/>
          </a:prstGeom>
          <a:noFill/>
        </p:spPr>
      </p:pic>
      <p:pic>
        <p:nvPicPr>
          <p:cNvPr id="23555" name="Picture 3" descr="D:\Sruthy-Working Folder\Progress report\RBDCK\28.09.12\thirunavaya\Staging works in P8-P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962400"/>
            <a:ext cx="4038600" cy="2657475"/>
          </a:xfrm>
          <a:prstGeom prst="rect">
            <a:avLst/>
          </a:prstGeom>
          <a:noFill/>
        </p:spPr>
      </p:pic>
      <p:pic>
        <p:nvPicPr>
          <p:cNvPr id="23556" name="Picture 4" descr="D:\Sruthy-Working Folder\Progress report\RBDCK\28.09.12\thirunavaya\Handrail Post works in Kanjipura sid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962400"/>
            <a:ext cx="4343400" cy="265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3D279-A2BF-4096-A48B-B0D5530676E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2" y="609598"/>
          <a:ext cx="7924795" cy="5867836"/>
        </p:xfrm>
        <a:graphic>
          <a:graphicData uri="http://schemas.openxmlformats.org/drawingml/2006/table">
            <a:tbl>
              <a:tblPr/>
              <a:tblGrid>
                <a:gridCol w="659255"/>
                <a:gridCol w="1332245"/>
                <a:gridCol w="659255"/>
                <a:gridCol w="659255"/>
                <a:gridCol w="659255"/>
                <a:gridCol w="659255"/>
                <a:gridCol w="659255"/>
                <a:gridCol w="659255"/>
                <a:gridCol w="659255"/>
                <a:gridCol w="659255"/>
                <a:gridCol w="659255"/>
              </a:tblGrid>
              <a:tr h="124946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THIRUNAVAYA ROB-PROJECT STATUS REPORT AS ON SEPTEMBER 2012</a:t>
                      </a:r>
                    </a:p>
                  </a:txBody>
                  <a:tcPr marL="3462" marR="3462" marT="34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6397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Si No </a:t>
                      </a:r>
                    </a:p>
                  </a:txBody>
                  <a:tcPr marL="3462" marR="3462" marT="346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Activity Description </a:t>
                      </a:r>
                    </a:p>
                  </a:txBody>
                  <a:tcPr marL="3462" marR="3462" marT="34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Total Quantity</a:t>
                      </a:r>
                    </a:p>
                  </a:txBody>
                  <a:tcPr marL="3462" marR="3462" marT="34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Cumulative progress upto Sep12</a:t>
                      </a:r>
                    </a:p>
                  </a:txBody>
                  <a:tcPr marL="3462" marR="3462" marT="34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Balance  work up to Sep 12</a:t>
                      </a:r>
                    </a:p>
                  </a:txBody>
                  <a:tcPr marL="3462" marR="3462" marT="34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Cumulative delay in days from Baseline</a:t>
                      </a:r>
                    </a:p>
                  </a:txBody>
                  <a:tcPr marL="3462" marR="3462" marT="34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Work  planned for Sep 12</a:t>
                      </a:r>
                    </a:p>
                  </a:txBody>
                  <a:tcPr marL="3462" marR="3462" marT="34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Actual work done-Sep12</a:t>
                      </a:r>
                    </a:p>
                  </a:txBody>
                  <a:tcPr marL="3462" marR="3462" marT="34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Delay in Qty in Sep 12</a:t>
                      </a:r>
                    </a:p>
                  </a:txBody>
                  <a:tcPr marL="3462" marR="3462" marT="34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Work  Planned for next Month</a:t>
                      </a:r>
                    </a:p>
                  </a:txBody>
                  <a:tcPr marL="3462" marR="3462" marT="34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Remarks </a:t>
                      </a:r>
                    </a:p>
                  </a:txBody>
                  <a:tcPr marL="3462" marR="3462" marT="34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91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462" marR="3462" marT="346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Pile-</a:t>
                      </a:r>
                      <a:r>
                        <a:rPr lang="en-IN" sz="8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kanjipura</a:t>
                      </a: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Side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462" marR="3462" marT="346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Pile-</a:t>
                      </a:r>
                      <a:r>
                        <a:rPr lang="en-IN" sz="8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kuttipuram</a:t>
                      </a: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Side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33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33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9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462" marR="3462" marT="346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Pile cap-kanjipura  Side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3462" marR="3462" marT="346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Pile cap-</a:t>
                      </a:r>
                      <a:r>
                        <a:rPr lang="en-IN" sz="8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kuttipuram</a:t>
                      </a: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Side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2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3462" marR="3462" marT="346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Pier-kanjipura Side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462" marR="3462" marT="346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Pier-kuttipuram  Side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0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3462" marR="3462" marT="346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 Cap-kanjipura  Side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462" marR="3462" marT="346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 Cap-kuttipuram   Side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0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462" marR="3462" marT="346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Girder-kanjipura Side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462" marR="3462" marT="346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Girder-kuttipuram  Side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3462" marR="3462" marT="346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Deck Slab-kanjipura Side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3462" marR="3462" marT="346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Deck Slab-kuttipuram  Side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</a:p>
                  </a:txBody>
                  <a:tcPr marL="3462" marR="3462" marT="346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Handrails on kanjipura side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</a:t>
                      </a:r>
                    </a:p>
                  </a:txBody>
                  <a:tcPr marL="3462" marR="3462" marT="346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Kerb-kanjipura side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</a:t>
                      </a:r>
                    </a:p>
                  </a:txBody>
                  <a:tcPr marL="3462" marR="3462" marT="346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Handrails on  kuttipuram  side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8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</a:p>
                  </a:txBody>
                  <a:tcPr marL="3462" marR="3462" marT="346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Kerb kuttipuram  side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17</a:t>
                      </a:r>
                    </a:p>
                  </a:txBody>
                  <a:tcPr marL="3462" marR="3462" marT="346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RC Wall-kanjipura side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1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18</a:t>
                      </a:r>
                    </a:p>
                  </a:txBody>
                  <a:tcPr marL="3462" marR="3462" marT="346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RC Wall-kuttipuram  side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26%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74%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19</a:t>
                      </a:r>
                    </a:p>
                  </a:txBody>
                  <a:tcPr marL="3462" marR="3462" marT="346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Expansion Joint-kanjipura side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87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</a:t>
                      </a:r>
                    </a:p>
                  </a:txBody>
                  <a:tcPr marL="3462" marR="3462" marT="346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Expansion Joint-kuttipuram  side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87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21</a:t>
                      </a:r>
                    </a:p>
                  </a:txBody>
                  <a:tcPr marL="3462" marR="3462" marT="346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Road work-kanjipuraside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87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22</a:t>
                      </a:r>
                    </a:p>
                  </a:txBody>
                  <a:tcPr marL="3462" marR="3462" marT="346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Road Work-kuttipuram  side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462" marR="3462" marT="34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685800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ONGOING PROJECT -7-ROB AT PONNURUNNI-PROGRESS GRAPH-28.09.12</a:t>
            </a:r>
            <a:endParaRPr lang="en-IN" sz="20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ED2F4-3C59-4087-90B5-8F89424772C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1507" name="Picture 3" descr="D:\Sruthy-Working Folder\Progress report\RBDCK\28.09.12\ponnurunni\PROGRESS PONNURUNN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1"/>
            <a:ext cx="8686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0550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ONGOING PROJECT-7-PROGRESS PHOTOS-ROB AT PONNURUNNI-28.09.12</a:t>
            </a:r>
            <a:endParaRPr lang="en-IN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EA72D-E7ED-43F0-8CBF-E3AC909874B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9457" name="Picture 1" descr="D:\Sruthy-Working Folder\Progress report\RBDCK\28.09.12\ponnurunni\deck rft P9P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4114800" cy="2362200"/>
          </a:xfrm>
          <a:prstGeom prst="rect">
            <a:avLst/>
          </a:prstGeom>
          <a:noFill/>
        </p:spPr>
      </p:pic>
      <p:pic>
        <p:nvPicPr>
          <p:cNvPr id="19458" name="Picture 2" descr="D:\Sruthy-Working Folder\Progress report\RBDCK\28.09.12\ponnurunni\P7P8 girder stag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95400"/>
            <a:ext cx="4038600" cy="2381250"/>
          </a:xfrm>
          <a:prstGeom prst="rect">
            <a:avLst/>
          </a:prstGeom>
          <a:noFill/>
        </p:spPr>
      </p:pic>
      <p:pic>
        <p:nvPicPr>
          <p:cNvPr id="19459" name="Picture 3" descr="D:\Sruthy-Working Folder\Progress report\RBDCK\28.09.12\ponnurunni\PIle cap rft RP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86200"/>
            <a:ext cx="4114800" cy="2781300"/>
          </a:xfrm>
          <a:prstGeom prst="rect">
            <a:avLst/>
          </a:prstGeom>
          <a:noFill/>
        </p:spPr>
      </p:pic>
      <p:pic>
        <p:nvPicPr>
          <p:cNvPr id="19460" name="Picture 4" descr="D:\Sruthy-Working Folder\Progress report\RBDCK\28.09.12\ponnurunni\Rly pier locations -an overvi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886200"/>
            <a:ext cx="411480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F068-07DB-4BFB-BAED-6A4654AFB9A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762008"/>
          <a:ext cx="7696199" cy="5714991"/>
        </p:xfrm>
        <a:graphic>
          <a:graphicData uri="http://schemas.openxmlformats.org/drawingml/2006/table">
            <a:tbl>
              <a:tblPr/>
              <a:tblGrid>
                <a:gridCol w="466142"/>
                <a:gridCol w="1165355"/>
                <a:gridCol w="808466"/>
                <a:gridCol w="689501"/>
                <a:gridCol w="738058"/>
                <a:gridCol w="718636"/>
                <a:gridCol w="602100"/>
                <a:gridCol w="611812"/>
                <a:gridCol w="660367"/>
                <a:gridCol w="543832"/>
                <a:gridCol w="691930"/>
              </a:tblGrid>
              <a:tr h="117741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IN" sz="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PONNURUNNI ROB-PROJECT STATUS REPORT AS ON SEPTEMBER 2012</a:t>
                      </a:r>
                    </a:p>
                  </a:txBody>
                  <a:tcPr marL="3220" marR="3220" marT="32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796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Si No </a:t>
                      </a:r>
                    </a:p>
                  </a:txBody>
                  <a:tcPr marL="3220" marR="3220" marT="32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Activity Description 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Total Quantity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Cumulative progress upto Sep12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600" b="1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Balance  work up to Sep 12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Cumulative delay in days from Baseline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Work  planned for Sep 12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Actual work done-Sep12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600" b="1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Delay in Qty in Sep 12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Work  Planned for next Month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Remarks </a:t>
                      </a:r>
                    </a:p>
                  </a:txBody>
                  <a:tcPr marL="3220" marR="3220" marT="32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2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220" marR="3220" marT="322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PILE  </a:t>
                      </a:r>
                      <a:r>
                        <a:rPr lang="en-IN" sz="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Palarivattom</a:t>
                      </a:r>
                      <a:r>
                        <a:rPr lang="en-IN" sz="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side(Approach portion)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31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31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220" marR="3220" marT="322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PILE Palarivattom side(railway portion)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220" marR="3220" marT="322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PILE </a:t>
                      </a:r>
                      <a:r>
                        <a:rPr lang="en-IN" sz="6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vytilla</a:t>
                      </a:r>
                      <a:r>
                        <a:rPr lang="en-IN" sz="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side(Approach portion)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42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42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3220" marR="3220" marT="322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PILE vytilla side(railway portion)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3220" marR="3220" marT="322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PILE CAP Palarivattom side(Approach portion)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220" marR="3220" marT="322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PILE CAP Palarivattomside(railway portion)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3220" marR="3220" marT="322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PILE CAP vytilla side(Approach portion)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220" marR="3220" marT="322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PILE CAP vytilla side(railway portion)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220" marR="3220" marT="322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 Palarivattom side(Approach portion)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220" marR="3220" marT="322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 Palarivattomside(railway portion)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3220" marR="3220" marT="322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 Vytilla side(Approach portion)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3220" marR="3220" marT="322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 vytilla side(railway portion)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</a:p>
                  </a:txBody>
                  <a:tcPr marL="3220" marR="3220" marT="322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  CAP Palarivattom side(Approach portion)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</a:t>
                      </a:r>
                    </a:p>
                  </a:txBody>
                  <a:tcPr marL="3220" marR="3220" marT="322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 CAP Palarivattomside(railway portion)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</a:t>
                      </a:r>
                    </a:p>
                  </a:txBody>
                  <a:tcPr marL="3220" marR="3220" marT="322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 CAP  Vytilla side(Approach portion)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</a:p>
                  </a:txBody>
                  <a:tcPr marL="3220" marR="3220" marT="322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 CAP vytilla side(railway portion)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17</a:t>
                      </a:r>
                    </a:p>
                  </a:txBody>
                  <a:tcPr marL="3220" marR="3220" marT="322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GIRDER Palarivattom side(Approach portion)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18</a:t>
                      </a:r>
                    </a:p>
                  </a:txBody>
                  <a:tcPr marL="3220" marR="3220" marT="322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GIRDER Vytilla side(Approach portion)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Including Soild slab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19</a:t>
                      </a:r>
                    </a:p>
                  </a:txBody>
                  <a:tcPr marL="3220" marR="3220" marT="322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DECK SLAB Palarivattom side(Approach portion)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</a:t>
                      </a:r>
                    </a:p>
                  </a:txBody>
                  <a:tcPr marL="3220" marR="3220" marT="322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DECK SLAB Vytilla side(Approach portion)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Including Soild slab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2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21</a:t>
                      </a:r>
                    </a:p>
                  </a:txBody>
                  <a:tcPr marL="3220" marR="3220" marT="322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 Wall Panel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351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351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22</a:t>
                      </a:r>
                    </a:p>
                  </a:txBody>
                  <a:tcPr marL="3220" marR="3220" marT="322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 Wall Panel erection Palarivattam side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16%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84%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84%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32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23</a:t>
                      </a:r>
                    </a:p>
                  </a:txBody>
                  <a:tcPr marL="3220" marR="3220" marT="322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Pile Load Test on RP2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2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24</a:t>
                      </a:r>
                    </a:p>
                  </a:txBody>
                  <a:tcPr marL="3220" marR="3220" marT="322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Dirt wall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0.7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1.3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0.7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0.7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2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25</a:t>
                      </a:r>
                    </a:p>
                  </a:txBody>
                  <a:tcPr marL="3220" marR="3220" marT="322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Expansion joint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5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26</a:t>
                      </a:r>
                    </a:p>
                  </a:txBody>
                  <a:tcPr marL="3220" marR="3220" marT="322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Handrail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19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220" marR="3220" marT="32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685800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ONGOING PROJECT -8-ROB AT ANAYARA-PROGRESS GRAPH-28.09.12</a:t>
            </a:r>
            <a:endParaRPr lang="en-IN" sz="20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C0EE8-6B54-4C64-820A-FE020F156B5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7409" name="Picture 1" descr="D:\Sruthy-Working Folder\Progress report\RBDCK\28.09.12\anayara\PROGRESS anayara-Mode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1"/>
            <a:ext cx="83058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90550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ONGOING PROJECT-8-PROGRESS PHOTOS-ROB AT ANAYARA-28.09.12</a:t>
            </a:r>
            <a:endParaRPr lang="en-IN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69FE3-53F8-4493-90AF-9E378ACD2DB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6385" name="Picture 1" descr="D:\Sruthy-Working Folder\Progress report\RBDCK\28.09.12\anayara\2409201214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00200"/>
            <a:ext cx="4876800" cy="2209800"/>
          </a:xfrm>
          <a:prstGeom prst="rect">
            <a:avLst/>
          </a:prstGeom>
          <a:noFill/>
        </p:spPr>
      </p:pic>
      <p:pic>
        <p:nvPicPr>
          <p:cNvPr id="16386" name="Picture 2" descr="D:\Sruthy-Working Folder\Progress report\RBDCK\28.09.12\anayara\2909201214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038600"/>
            <a:ext cx="49530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169F0-865E-48B7-90A4-1F0B006FA4F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6801" y="685800"/>
          <a:ext cx="7467596" cy="5725342"/>
        </p:xfrm>
        <a:graphic>
          <a:graphicData uri="http://schemas.openxmlformats.org/drawingml/2006/table">
            <a:tbl>
              <a:tblPr/>
              <a:tblGrid>
                <a:gridCol w="607276"/>
                <a:gridCol w="1394836"/>
                <a:gridCol w="607276"/>
                <a:gridCol w="607276"/>
                <a:gridCol w="607276"/>
                <a:gridCol w="607276"/>
                <a:gridCol w="607276"/>
                <a:gridCol w="607276"/>
                <a:gridCol w="607276"/>
                <a:gridCol w="607276"/>
                <a:gridCol w="607276"/>
              </a:tblGrid>
              <a:tr h="173532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ANAYARA ROB-PROJECT STATUS REPORT AS ON SEPTEMBER 2012</a:t>
                      </a:r>
                    </a:p>
                  </a:txBody>
                  <a:tcPr marL="4113" marR="4113" marT="41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7808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Si No </a:t>
                      </a:r>
                    </a:p>
                  </a:txBody>
                  <a:tcPr marL="4113" marR="4113" marT="411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Activity Description 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Total Quantity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Cumulative progress upto Sep12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Balance  work up to Sep 12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Cumulative delay in days from Baseline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Work  planned for Sep 12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Actual work done-Sep12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Delay in Qty in Sep 12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Work  Planned for next Month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Remarks 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59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113" marR="4113" marT="41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Pile-</a:t>
                      </a:r>
                      <a:r>
                        <a:rPr lang="en-IN" sz="8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Pettah</a:t>
                      </a: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Side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2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4113" marR="4113" marT="41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Pile-</a:t>
                      </a:r>
                      <a:r>
                        <a:rPr lang="en-IN" sz="8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Anayara</a:t>
                      </a: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Side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8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4113" marR="4113" marT="41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Pile cap-</a:t>
                      </a:r>
                      <a:r>
                        <a:rPr lang="en-IN" sz="8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Pettah</a:t>
                      </a: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Side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6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4113" marR="4113" marT="41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Pile cap-Anayara   Side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9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4113" marR="4113" marT="41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Pier-Pettah Side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6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4113" marR="4113" marT="41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Pier-Anayara   Side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61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4113" marR="4113" marT="41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 Cap-Pettah Side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4113" marR="4113" marT="41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 Cap-Anayara   Side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4113" marR="4113" marT="41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Girder-Pettah Side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7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4113" marR="4113" marT="41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Girder-Anayara  Side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4113" marR="4113" marT="41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Deck Slab-Pettah Side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4113" marR="4113" marT="41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Deck Slab-Anayara  Side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8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</a:p>
                  </a:txBody>
                  <a:tcPr marL="4113" marR="4113" marT="41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Handrails &amp; Kerb-Pettahside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3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</a:t>
                      </a:r>
                    </a:p>
                  </a:txBody>
                  <a:tcPr marL="4113" marR="4113" marT="41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Handrails &amp; KerbAnayara  side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</a:t>
                      </a:r>
                    </a:p>
                  </a:txBody>
                  <a:tcPr marL="4113" marR="4113" marT="41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 panel casting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402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</a:p>
                  </a:txBody>
                  <a:tcPr marL="4113" marR="4113" marT="41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 Wall-Pettah side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88%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12%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17</a:t>
                      </a:r>
                    </a:p>
                  </a:txBody>
                  <a:tcPr marL="4113" marR="4113" marT="41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 Wall-Anayara  side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18</a:t>
                      </a:r>
                    </a:p>
                  </a:txBody>
                  <a:tcPr marL="4113" marR="4113" marT="41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RC Wall-Pettahside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3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19</a:t>
                      </a:r>
                    </a:p>
                  </a:txBody>
                  <a:tcPr marL="4113" marR="4113" marT="41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RC Wall-Anayara  side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94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</a:t>
                      </a:r>
                    </a:p>
                  </a:txBody>
                  <a:tcPr marL="4113" marR="4113" marT="41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Expansion Joint-Pettahside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21</a:t>
                      </a:r>
                    </a:p>
                  </a:txBody>
                  <a:tcPr marL="4113" marR="4113" marT="41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Expansion Joint-Anayara  side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6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22</a:t>
                      </a:r>
                    </a:p>
                  </a:txBody>
                  <a:tcPr marL="4113" marR="4113" marT="41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Road work-Pettah side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25%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75%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23</a:t>
                      </a:r>
                    </a:p>
                  </a:txBody>
                  <a:tcPr marL="4113" marR="4113" marT="41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Road Work-Anayara   side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25%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75%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4113" marR="4113" marT="41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685800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ONGOING PROJECT -9-ROB AT KORATTYANGADI-PROGRESS GRAPH-28.9.12</a:t>
            </a:r>
            <a:endParaRPr lang="en-IN" sz="20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C0EE8-6B54-4C64-820A-FE020F156B5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4337" name="Picture 1" descr="D:\Sruthy-Working Folder\Progress report\RBDCK\28.09.12\koratty\koratty latest progress-Mode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458200" cy="5440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90550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ONGOING PROJECT-9-PROGRESS PHOTOS-ROB AT KORATTYANGADI -28.09.12</a:t>
            </a:r>
            <a:endParaRPr lang="en-IN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69FE3-53F8-4493-90AF-9E378ACD2DB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3313" name="Picture 1" descr="D:\Sruthy-Working Folder\Progress report\RBDCK\28.09.12\koratty\Concreting of the pedestal column in progr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4419600" cy="2514600"/>
          </a:xfrm>
          <a:prstGeom prst="rect">
            <a:avLst/>
          </a:prstGeom>
          <a:noFill/>
        </p:spPr>
      </p:pic>
      <p:pic>
        <p:nvPicPr>
          <p:cNvPr id="13314" name="Picture 2" descr="D:\Sruthy-Working Folder\Progress report\RBDCK\28.09.12\koratty\Foundation work in the upline por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95400"/>
            <a:ext cx="4038600" cy="2514600"/>
          </a:xfrm>
          <a:prstGeom prst="rect">
            <a:avLst/>
          </a:prstGeom>
          <a:noFill/>
        </p:spPr>
      </p:pic>
      <p:pic>
        <p:nvPicPr>
          <p:cNvPr id="13315" name="Picture 3" descr="D:\Sruthy-Working Folder\Progress report\RBDCK\28.09.12\koratty\Shuttering work of the pedestal colum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962400"/>
            <a:ext cx="4419600" cy="2686050"/>
          </a:xfrm>
          <a:prstGeom prst="rect">
            <a:avLst/>
          </a:prstGeom>
          <a:noFill/>
        </p:spPr>
      </p:pic>
      <p:pic>
        <p:nvPicPr>
          <p:cNvPr id="13316" name="Picture 4" descr="D:\Sruthy-Working Folder\Progress report\RBDCK\28.09.12\koratty\Temperory staging, foundation work for pedestal footing between upline and downlin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962400"/>
            <a:ext cx="4038600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685800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ONGOING PROJECT -1-ROB AT PARAPPANANGADI-PROGRESS GRAPH-28.09.12</a:t>
            </a:r>
            <a:endParaRPr lang="en-IN" sz="20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9AE9B-B525-49CA-B6BD-19F8698E341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 descr="D:\Sruthy-Working Folder\Progress report\RBDCK\28.09.12\parapanagdi\uploadedfile_129935428063125000\uploadedfile_129935428063125000-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81534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169F0-865E-48B7-90A4-1F0B006FA4F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533400"/>
          <a:ext cx="8229599" cy="5943603"/>
        </p:xfrm>
        <a:graphic>
          <a:graphicData uri="http://schemas.openxmlformats.org/drawingml/2006/table">
            <a:tbl>
              <a:tblPr/>
              <a:tblGrid>
                <a:gridCol w="601020"/>
                <a:gridCol w="1718545"/>
                <a:gridCol w="601020"/>
                <a:gridCol w="738755"/>
                <a:gridCol w="601020"/>
                <a:gridCol w="601020"/>
                <a:gridCol w="601020"/>
                <a:gridCol w="601020"/>
                <a:gridCol w="601020"/>
                <a:gridCol w="601020"/>
                <a:gridCol w="964139"/>
              </a:tblGrid>
              <a:tr h="275166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KORATTYANGADI ROB-PROJECT STATUS REPORT AS ON KORATTY 2012</a:t>
                      </a:r>
                    </a:p>
                  </a:txBody>
                  <a:tcPr marL="6959" marR="6959" marT="6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4858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Si No </a:t>
                      </a:r>
                    </a:p>
                  </a:txBody>
                  <a:tcPr marL="6959" marR="6959" marT="695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Activity Description </a:t>
                      </a:r>
                    </a:p>
                  </a:txBody>
                  <a:tcPr marL="6959" marR="6959" marT="695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Total Quantity</a:t>
                      </a:r>
                    </a:p>
                  </a:txBody>
                  <a:tcPr marL="6959" marR="6959" marT="695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Cumulative progress upto Sep12</a:t>
                      </a:r>
                    </a:p>
                  </a:txBody>
                  <a:tcPr marL="6959" marR="6959" marT="695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Balance  work up to Sep 12</a:t>
                      </a:r>
                    </a:p>
                  </a:txBody>
                  <a:tcPr marL="6959" marR="6959" marT="695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Cumulative delay in days from Baseline</a:t>
                      </a:r>
                    </a:p>
                  </a:txBody>
                  <a:tcPr marL="6959" marR="6959" marT="695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Work  planned for Sep 12</a:t>
                      </a:r>
                    </a:p>
                  </a:txBody>
                  <a:tcPr marL="6959" marR="6959" marT="695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Actual work done-Sep12</a:t>
                      </a:r>
                    </a:p>
                  </a:txBody>
                  <a:tcPr marL="6959" marR="6959" marT="695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Delay in Qty in Sep 12</a:t>
                      </a:r>
                    </a:p>
                  </a:txBody>
                  <a:tcPr marL="6959" marR="6959" marT="695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Work  Planned for next Month</a:t>
                      </a:r>
                    </a:p>
                  </a:txBody>
                  <a:tcPr marL="6959" marR="6959" marT="695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Remarks </a:t>
                      </a:r>
                    </a:p>
                  </a:txBody>
                  <a:tcPr marL="6959" marR="6959" marT="695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1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6959" marR="6959" marT="69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Pile (approach portion)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1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6959" marR="6959" marT="69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Pile (Railway  portion)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1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6959" marR="6959" marT="69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Pile cap (approach portion)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1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6959" marR="6959" marT="69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Pile cap (Railway  portion)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1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6959" marR="6959" marT="69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Pier (approach portion)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1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6959" marR="6959" marT="69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Pier  (Railway  portion)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1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6959" marR="6959" marT="69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Pier cap (approach portion)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1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6959" marR="6959" marT="69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Pier cap (Railway  portion)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1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6959" marR="6959" marT="69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Approach</a:t>
                      </a:r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SPAN DECK</a:t>
                      </a:r>
                      <a:endParaRPr lang="en-IN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1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</a:t>
                      </a:r>
                    </a:p>
                  </a:txBody>
                  <a:tcPr marL="6959" marR="6959" marT="69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Railway Span Deck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1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</a:t>
                      </a:r>
                    </a:p>
                  </a:txBody>
                  <a:tcPr marL="6959" marR="6959" marT="69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 wall towards NH side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95%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1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</a:p>
                  </a:txBody>
                  <a:tcPr marL="6959" marR="6959" marT="695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R0AD WORK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67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17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Kerb/handrail  (approach portion)N.H side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90%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10%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10%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10%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990600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ONGOING PROJECT -10-RIVER BRIDGE ACROSS THOOTHAPUZHA CONNECTING EDAPPALAM AND MOORKKANAD-PROGRESS GRAPH-28.09.12</a:t>
            </a:r>
            <a:endParaRPr lang="en-IN" sz="20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4A2E9-E5EB-4FC4-8265-2F560E175B5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1265" name="Picture 1" descr="D:\Sruthy-Working Folder\Progress report\RBDCK\28.09.12\edappalam - moorkkanad\28-09-2012  MOORKANAD_PROGRESS Model (1)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1"/>
            <a:ext cx="8305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ONGOING PROJECT-10-RIVER BRIDGE ACROSS THOOTHAPUZHA CONNECTING EDAPPALAM AND MOORKKANAD-PROGRESS PHOTOS -28.09.12</a:t>
            </a:r>
            <a:endParaRPr lang="en-IN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69725-8655-44A5-8D88-D1EDAEDCCF6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2" name="Picture 1" descr="D:\Sruthy-Working Folder\Progress report\RBDCK\28.09.12\edappalam - moorkkanad\5) Deckslab P9-AR- Concreting in Progr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3962400" cy="2209800"/>
          </a:xfrm>
          <a:prstGeom prst="rect">
            <a:avLst/>
          </a:prstGeom>
          <a:noFill/>
        </p:spPr>
      </p:pic>
      <p:pic>
        <p:nvPicPr>
          <p:cNvPr id="3" name="Picture 2" descr="D:\Sruthy-Working Folder\Progress report\RBDCK\28.09.12\edappalam - moorkkanad\7) P1- Expansion joint work in Progr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3962400" cy="2209800"/>
          </a:xfrm>
          <a:prstGeom prst="rect">
            <a:avLst/>
          </a:prstGeom>
          <a:noFill/>
        </p:spPr>
      </p:pic>
      <p:pic>
        <p:nvPicPr>
          <p:cNvPr id="4" name="Picture 3" descr="D:\Sruthy-Working Folder\Progress report\RBDCK\28.09.12\edappalam - moorkkanad\9) Retaininw wall foundation work -Moorkanad si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114800"/>
            <a:ext cx="3962400" cy="2362200"/>
          </a:xfrm>
          <a:prstGeom prst="rect">
            <a:avLst/>
          </a:prstGeom>
          <a:noFill/>
        </p:spPr>
      </p:pic>
      <p:pic>
        <p:nvPicPr>
          <p:cNvPr id="6" name="Picture 4" descr="D:\Sruthy-Working Folder\Progress report\RBDCK\28.09.12\edappalam - moorkkanad\10) View from Moorkanad sid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114800"/>
            <a:ext cx="39624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47F4F-355A-46E9-BFCC-47BDC9E49D4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1" y="761998"/>
          <a:ext cx="8229598" cy="5638799"/>
        </p:xfrm>
        <a:graphic>
          <a:graphicData uri="http://schemas.openxmlformats.org/drawingml/2006/table">
            <a:tbl>
              <a:tblPr/>
              <a:tblGrid>
                <a:gridCol w="602626"/>
                <a:gridCol w="1368461"/>
                <a:gridCol w="740726"/>
                <a:gridCol w="743865"/>
                <a:gridCol w="743865"/>
                <a:gridCol w="652844"/>
                <a:gridCol w="690508"/>
                <a:gridCol w="665399"/>
                <a:gridCol w="816054"/>
                <a:gridCol w="539851"/>
                <a:gridCol w="665399"/>
              </a:tblGrid>
              <a:tr h="260539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IN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EDAPPALAM-MORRKKANAD RIVER BRIDGE-PROJECT STATUS REPORT AS ON SEPTEMBER 2012</a:t>
                      </a:r>
                    </a:p>
                  </a:txBody>
                  <a:tcPr marL="6706" marR="6706" marT="6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256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Si No </a:t>
                      </a:r>
                    </a:p>
                  </a:txBody>
                  <a:tcPr marL="6706" marR="6706" marT="670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Activity Description </a:t>
                      </a:r>
                    </a:p>
                  </a:txBody>
                  <a:tcPr marL="6706" marR="6706" marT="670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Total Quantity</a:t>
                      </a:r>
                    </a:p>
                  </a:txBody>
                  <a:tcPr marL="6706" marR="6706" marT="670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Cumulative progress </a:t>
                      </a:r>
                      <a:r>
                        <a:rPr lang="en-IN" sz="9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upto</a:t>
                      </a:r>
                      <a:r>
                        <a:rPr lang="en-IN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Sep12</a:t>
                      </a:r>
                    </a:p>
                  </a:txBody>
                  <a:tcPr marL="6706" marR="6706" marT="670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Balance  work up to Sep 12</a:t>
                      </a:r>
                    </a:p>
                  </a:txBody>
                  <a:tcPr marL="6706" marR="6706" marT="670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Cumulative delay in days from Baseline</a:t>
                      </a:r>
                    </a:p>
                  </a:txBody>
                  <a:tcPr marL="6706" marR="6706" marT="670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Work  planned for Sep 12</a:t>
                      </a:r>
                    </a:p>
                  </a:txBody>
                  <a:tcPr marL="6706" marR="6706" marT="670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Actual work done-Sep12</a:t>
                      </a:r>
                    </a:p>
                  </a:txBody>
                  <a:tcPr marL="6706" marR="6706" marT="670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Delay in Qty in Sep 12</a:t>
                      </a:r>
                    </a:p>
                  </a:txBody>
                  <a:tcPr marL="6706" marR="6706" marT="670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Work  Planned for next Month</a:t>
                      </a:r>
                    </a:p>
                  </a:txBody>
                  <a:tcPr marL="6706" marR="6706" marT="670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Remarks </a:t>
                      </a:r>
                    </a:p>
                  </a:txBody>
                  <a:tcPr marL="6706" marR="6706" marT="670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02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6706" marR="6706" marT="670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Pile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48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48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0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6706" marR="6706" marT="670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Pilecap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0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6706" marR="6706" marT="670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0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6706" marR="6706" marT="670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Piercap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0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6706" marR="6706" marT="670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Girders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0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6706" marR="6706" marT="670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Deckslab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4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6706" marR="6706" marT="670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Handrails &amp; footpath slab casting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4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6706" marR="6706" marT="670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Retaining Wall Edapalam side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10%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10%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4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6706" marR="6706" marT="670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Retaining Wall Moorkanad side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25%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75%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25%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-25%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4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6706" marR="6706" marT="670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Drain Works </a:t>
                      </a:r>
                      <a:b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Moorkanad side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0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</a:p>
                  </a:txBody>
                  <a:tcPr marL="6706" marR="6706" marT="670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Expansion Joint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4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</a:t>
                      </a:r>
                    </a:p>
                  </a:txBody>
                  <a:tcPr marL="6706" marR="6706" marT="670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Road work Edapalam side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</a:t>
                      </a:r>
                    </a:p>
                  </a:txBody>
                  <a:tcPr marL="6706" marR="6706" marT="6706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Road work Moorkanad side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706" marR="6706" marT="670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ONGOING PROJECT-11-RIVER BRIDGE ACROSS PERIYAR CONNECTING STATIONKADAVU &amp; VALIYAPAZHAMPILLITHURUTHU-PROGRESS GRAPH -28.09.12</a:t>
            </a:r>
            <a:endParaRPr lang="en-IN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69725-8655-44A5-8D88-D1EDAEDCCF6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2" name="Picture 1" descr="D:\Sruthy-Working Folder\Progress report\RBDCK\28.09.12\Stationkadavu\22.09.12 to 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599"/>
            <a:ext cx="8382000" cy="487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ONGOING PROJECT-11-RIVER BRIDGE ACROSS PERIYAR CONNECTING STATIONKADAVU &amp; VALIYAPAZHAMPILLITHURUTHU-PROGRESS PHOTOS -28.09.12</a:t>
            </a:r>
            <a:endParaRPr lang="en-IN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69725-8655-44A5-8D88-D1EDAEDCCF6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7169" name="Picture 1" descr="D:\Sruthy-Working Folder\Progress report\RBDCK\28.09.12\Stationkadavu\Re inforcement cage is preparing for P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733799" cy="2362199"/>
          </a:xfrm>
          <a:prstGeom prst="rect">
            <a:avLst/>
          </a:prstGeom>
          <a:noFill/>
        </p:spPr>
      </p:pic>
      <p:pic>
        <p:nvPicPr>
          <p:cNvPr id="7170" name="Picture 2" descr="D:\Sruthy-Working Folder\Progress report\RBDCK\28.09.12\Stationkadavu\Rig 4 erected @P6 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76400"/>
            <a:ext cx="4114800" cy="2362200"/>
          </a:xfrm>
          <a:prstGeom prst="rect">
            <a:avLst/>
          </a:prstGeom>
          <a:noFill/>
        </p:spPr>
      </p:pic>
      <p:pic>
        <p:nvPicPr>
          <p:cNvPr id="7171" name="Picture 3" descr="D:\Sruthy-Working Folder\Progress report\RBDCK\28.09.12\Stationkadavu\Rig 2 is Id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267201"/>
            <a:ext cx="3799114" cy="2286000"/>
          </a:xfrm>
          <a:prstGeom prst="rect">
            <a:avLst/>
          </a:prstGeom>
          <a:noFill/>
        </p:spPr>
      </p:pic>
      <p:pic>
        <p:nvPicPr>
          <p:cNvPr id="7172" name="Picture 4" descr="D:\Sruthy-Working Folder\Progress report\RBDCK\28.09.12\Stationkadavu\barge came to si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206240"/>
            <a:ext cx="4191000" cy="2362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47F4F-355A-46E9-BFCC-47BDC9E49D4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2" y="609601"/>
          <a:ext cx="8153397" cy="5734620"/>
        </p:xfrm>
        <a:graphic>
          <a:graphicData uri="http://schemas.openxmlformats.org/drawingml/2006/table">
            <a:tbl>
              <a:tblPr/>
              <a:tblGrid>
                <a:gridCol w="597045"/>
                <a:gridCol w="1355790"/>
                <a:gridCol w="733867"/>
                <a:gridCol w="736977"/>
                <a:gridCol w="736977"/>
                <a:gridCol w="646799"/>
                <a:gridCol w="684114"/>
                <a:gridCol w="659238"/>
                <a:gridCol w="808499"/>
                <a:gridCol w="534853"/>
                <a:gridCol w="659238"/>
              </a:tblGrid>
              <a:tr h="300789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STATIONKADAVU RIVER BRIDGE-PROJECT STATUS REPORT AS ON SEPTEMBER 2012</a:t>
                      </a:r>
                    </a:p>
                  </a:txBody>
                  <a:tcPr marL="6980" marR="6980" marT="69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3750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Si No </a:t>
                      </a:r>
                    </a:p>
                  </a:txBody>
                  <a:tcPr marL="6980" marR="6980" marT="698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Activity Description 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Total Quantity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Cumulative progress upto Sep12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Balance  work up to Sep 12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Cumulative delay in days from Baseline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Work  planned for Sep 12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Actual work done-Sep12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Delay in Qty in Sep 12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Work  Planned for next Month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Remarks 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60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6980" marR="6980" marT="698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Pile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79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14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65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13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3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6980" marR="6980" marT="698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Pilecap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6980" marR="6980" marT="698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3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6980" marR="6980" marT="698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Piercap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3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6980" marR="6980" marT="698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Girders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3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6980" marR="6980" marT="698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Deckslab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66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6980" marR="6980" marT="698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Handrails &amp; footpath slab casting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66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6980" marR="6980" marT="698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Retaining Wall Paliyam side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66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6980" marR="6980" marT="698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Retaining Wall Thrissur side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3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6980" marR="6980" marT="698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Road work Paliyam side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</a:p>
                  </a:txBody>
                  <a:tcPr marL="6980" marR="6980" marT="698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Road work Thrissur side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980" marR="6980" marT="698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84AA3-5A0D-4D06-A38F-7EED50638610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600200"/>
          </a:xfrm>
        </p:spPr>
        <p:txBody>
          <a:bodyPr/>
          <a:lstStyle/>
          <a:p>
            <a:pPr algn="ctr" eaLnBrk="1" hangingPunct="1"/>
            <a:r>
              <a:rPr lang="en-US" b="1" smtClean="0"/>
              <a:t>  </a:t>
            </a:r>
            <a:r>
              <a:rPr lang="en-US" b="1" smtClean="0">
                <a:solidFill>
                  <a:srgbClr val="0000FF"/>
                </a:solidFill>
                <a:latin typeface="Arial" charset="0"/>
              </a:rPr>
              <a:t>THANK YOU</a:t>
            </a:r>
          </a:p>
        </p:txBody>
      </p:sp>
      <p:pic>
        <p:nvPicPr>
          <p:cNvPr id="182274" name="Picture 2" descr="Road &amp; Bridges Development Cor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9144000" cy="2200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pic>
        <p:nvPicPr>
          <p:cNvPr id="64518" name="Picture 6" descr="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7220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90550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ONGOING PROJECT-1-PROGRESS PHOTOS-ROB AT PARAPPANANGADI-28.09.12</a:t>
            </a:r>
            <a:endParaRPr lang="en-IN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F3F83-F06E-4791-B634-FDE7D825413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050" name="Picture 2" descr="D:\Sruthy-Working Folder\Progress report\RBDCK\28.09.12\parapanagdi\RAILWAY PORTION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3962400" cy="2438400"/>
          </a:xfrm>
          <a:prstGeom prst="rect">
            <a:avLst/>
          </a:prstGeom>
          <a:noFill/>
        </p:spPr>
      </p:pic>
      <p:pic>
        <p:nvPicPr>
          <p:cNvPr id="2051" name="Picture 3" descr="D:\Sruthy-Working Folder\Progress report\RBDCK\28.09.12\parapanagdi\BRIDGE NH SIDE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447800"/>
            <a:ext cx="4038600" cy="2438400"/>
          </a:xfrm>
          <a:prstGeom prst="rect">
            <a:avLst/>
          </a:prstGeom>
          <a:noFill/>
        </p:spPr>
      </p:pic>
      <p:pic>
        <p:nvPicPr>
          <p:cNvPr id="2052" name="Picture 4" descr="D:\Sruthy-Working Folder\Progress report\RBDCK\28.09.12\parapanagdi\EX.JOINT P8 READY FOR CONCRETING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038600"/>
            <a:ext cx="3962400" cy="2590800"/>
          </a:xfrm>
          <a:prstGeom prst="rect">
            <a:avLst/>
          </a:prstGeom>
          <a:noFill/>
        </p:spPr>
      </p:pic>
      <p:pic>
        <p:nvPicPr>
          <p:cNvPr id="2053" name="Picture 5" descr="D:\Sruthy-Working Folder\Progress report\RBDCK\28.09.12\parapanagdi\PCC FOR CENTER SPAN FOUNDATION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038601"/>
            <a:ext cx="40386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30895-3746-4FB2-8A7B-198F436A2C2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4135" y="762016"/>
          <a:ext cx="8318865" cy="5799704"/>
        </p:xfrm>
        <a:graphic>
          <a:graphicData uri="http://schemas.openxmlformats.org/drawingml/2006/table">
            <a:tbl>
              <a:tblPr/>
              <a:tblGrid>
                <a:gridCol w="615263"/>
                <a:gridCol w="2166235"/>
                <a:gridCol w="615263"/>
                <a:gridCol w="615263"/>
                <a:gridCol w="615263"/>
                <a:gridCol w="615263"/>
                <a:gridCol w="615263"/>
                <a:gridCol w="615263"/>
                <a:gridCol w="615263"/>
                <a:gridCol w="615263"/>
                <a:gridCol w="615263"/>
              </a:tblGrid>
              <a:tr h="135298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PARAPPANANGADI ROB-PROJECT STATUS REPORT AS ON SEPTEMBER 2012</a:t>
                      </a:r>
                    </a:p>
                  </a:txBody>
                  <a:tcPr marL="3848" marR="3848" marT="3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7306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Si No </a:t>
                      </a:r>
                    </a:p>
                  </a:txBody>
                  <a:tcPr marL="3848" marR="3848" marT="384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7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Activity Description 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Total Quantity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Cumulative progress upto Sep12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700" b="1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Balance  work up to Sep 12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Cumulative delay in days from Baseline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Work  planned for Sep 12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Actual work done-Sep12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700" b="1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Delay in Qty in Sep 12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Work  Planned for next Month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7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Remarks 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Pile-</a:t>
                      </a:r>
                      <a:r>
                        <a:rPr lang="en-IN" sz="7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calicut</a:t>
                      </a:r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Side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Pile-NH  Side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33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33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Pile-</a:t>
                      </a:r>
                      <a:r>
                        <a:rPr lang="en-IN" sz="7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calicut</a:t>
                      </a:r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Side(Railway)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Pile-NH   Side (Railway)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Pile cap-</a:t>
                      </a:r>
                      <a:r>
                        <a:rPr lang="en-IN" sz="7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calicut</a:t>
                      </a:r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Side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Pile cap-NH   Side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Pile cap-</a:t>
                      </a:r>
                      <a:r>
                        <a:rPr lang="en-IN" sz="7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calicut</a:t>
                      </a:r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Side (Railway)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Pile cap-NH   Side (Railway)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Pier-Calicut Side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Pier-NH   Side 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Pier-Calicut Side (Railway)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Pier-NH  Side (Railway)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 Cap-Calicut  Side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 Cap-NH   Side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 Cap-Calicut  Side (Railway)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 Cap-NH    Side (Railway)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17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Girder-Calicut Side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18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Girder-NH    Side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19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Girder-Calicut Side (Railway)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Girder-NH    Side (Railway)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21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Deck Slab-Calicut Side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22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Deck Slab-NH   Side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23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Deck Slab-Calicut Side (Railway)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24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Deck Slab-NH   Side (Railway)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25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Handrails &amp; Kerb-Calicut side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26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Handrails &amp; KerbNH   side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5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27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Handrails &amp; Kerb-Calicut side (Railway)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28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Handrails &amp; KerbNH   side (Railway)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29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 Wall-Calicutside 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30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 Wall-NH  side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31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RC Wall-Calicut side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32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RC Wall-NH  side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33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Road work-WBM-Calicutside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30%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34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Road Work-WBM-NH   side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1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35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Road work-Calicutside (Railway)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1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36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Road Work-NH  side (Railway)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37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Dirt wall AP2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38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Dirt wall AP1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39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Painting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8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40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Expansion joint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21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21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47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41</a:t>
                      </a:r>
                    </a:p>
                  </a:txBody>
                  <a:tcPr marL="3848" marR="3848" marT="38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Miscellaneous works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848" marR="3848" marT="38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685800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ONGOING PROJECT -2-ROB AT SULTANPET-PALAKKAD TOWN-PROGRESS GRAPH-28.09.12</a:t>
            </a:r>
            <a:endParaRPr lang="en-IN" sz="20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81052C-0B5B-4EDA-81DF-378DF372654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6865" name="Picture 1" descr="D:\Sruthy-Working Folder\Progress report\RBDCK\28.09.12\sulthanpet\ROB1-Mode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1534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685800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ONGOING PROJECT -2-ROB AT SULTANPET-PALAKKAD TOWN-THIRD ARM-PROGRESS GRAPH-28.09.12</a:t>
            </a:r>
            <a:endParaRPr lang="en-IN" sz="20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81052C-0B5B-4EDA-81DF-378DF372654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5298" name="Picture 2" descr="D:\Sruthy-Working Folder\Progress report\RBDCK\28.09.12\sulthanpet\THIRD ARM Model (1)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92085" y="65314"/>
            <a:ext cx="5159829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90550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ONGOING PROJECT-2-PROGRESS PHOTOS-ROB AT SULTANPET-PALAKKAD TOWN-28.09.12</a:t>
            </a:r>
            <a:endParaRPr lang="en-IN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D6FE9-6DBE-4802-8740-0F63ECBC2A8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5841" name="Picture 1" descr="D:\Sruthy-Working Folder\Progress report\RBDCK\28.09.12\sulthanpet\Staging works at RP1-R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4038600" cy="2286000"/>
          </a:xfrm>
          <a:prstGeom prst="rect">
            <a:avLst/>
          </a:prstGeom>
          <a:noFill/>
        </p:spPr>
      </p:pic>
      <p:pic>
        <p:nvPicPr>
          <p:cNvPr id="35842" name="Picture 2" descr="D:\Sruthy-Working Folder\Progress report\RBDCK\28.09.12\sulthanpet\Chipping of pile wor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0"/>
            <a:ext cx="3886200" cy="2286000"/>
          </a:xfrm>
          <a:prstGeom prst="rect">
            <a:avLst/>
          </a:prstGeom>
          <a:noFill/>
        </p:spPr>
      </p:pic>
      <p:pic>
        <p:nvPicPr>
          <p:cNvPr id="35843" name="Picture 3" descr="D:\Sruthy-Working Folder\Progress report\RBDCK\28.09.12\sulthanpet\Piling in P11 loc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962400"/>
            <a:ext cx="3962400" cy="2514600"/>
          </a:xfrm>
          <a:prstGeom prst="rect">
            <a:avLst/>
          </a:prstGeom>
          <a:noFill/>
        </p:spPr>
      </p:pic>
      <p:pic>
        <p:nvPicPr>
          <p:cNvPr id="35844" name="Picture 4" descr="D:\Sruthy-Working Folder\Progress report\RBDCK\28.09.12\sulthanpet\Works at RP1-RP2 loca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962400"/>
            <a:ext cx="4038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B340B-6054-4884-977D-3F8625C4F73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381001"/>
          <a:ext cx="8610599" cy="6248400"/>
        </p:xfrm>
        <a:graphic>
          <a:graphicData uri="http://schemas.openxmlformats.org/drawingml/2006/table">
            <a:tbl>
              <a:tblPr/>
              <a:tblGrid>
                <a:gridCol w="654229"/>
                <a:gridCol w="1502682"/>
                <a:gridCol w="626968"/>
                <a:gridCol w="681486"/>
                <a:gridCol w="722377"/>
                <a:gridCol w="766674"/>
                <a:gridCol w="572452"/>
                <a:gridCol w="562228"/>
                <a:gridCol w="599709"/>
                <a:gridCol w="586079"/>
                <a:gridCol w="1335715"/>
              </a:tblGrid>
              <a:tr h="126341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SULTANPET ROB-PROJECT STATUS REPORT AS ON SEPTEMBER 2012</a:t>
                      </a:r>
                    </a:p>
                  </a:txBody>
                  <a:tcPr marL="3348" marR="3348" marT="3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6431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Si No </a:t>
                      </a:r>
                    </a:p>
                  </a:txBody>
                  <a:tcPr marL="3348" marR="3348" marT="334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Activity Description </a:t>
                      </a:r>
                    </a:p>
                  </a:txBody>
                  <a:tcPr marL="3348" marR="3348" marT="3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Total Quantity</a:t>
                      </a:r>
                    </a:p>
                  </a:txBody>
                  <a:tcPr marL="3348" marR="3348" marT="3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Cumulative progress upto Sep12</a:t>
                      </a:r>
                    </a:p>
                  </a:txBody>
                  <a:tcPr marL="3348" marR="3348" marT="3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Balance  work up to Sep 12</a:t>
                      </a:r>
                    </a:p>
                  </a:txBody>
                  <a:tcPr marL="3348" marR="3348" marT="3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Cumulative delay in days from Baseline</a:t>
                      </a:r>
                    </a:p>
                  </a:txBody>
                  <a:tcPr marL="3348" marR="3348" marT="3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Work  planned for Sep 12</a:t>
                      </a:r>
                    </a:p>
                  </a:txBody>
                  <a:tcPr marL="3348" marR="3348" marT="3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Actual work done-Sep12</a:t>
                      </a:r>
                    </a:p>
                  </a:txBody>
                  <a:tcPr marL="3348" marR="3348" marT="3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Delay in Qty in Sep 12</a:t>
                      </a:r>
                    </a:p>
                  </a:txBody>
                  <a:tcPr marL="3348" marR="3348" marT="3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Work  Planned for next Month</a:t>
                      </a:r>
                    </a:p>
                  </a:txBody>
                  <a:tcPr marL="3348" marR="3348" marT="3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Remarks </a:t>
                      </a:r>
                    </a:p>
                  </a:txBody>
                  <a:tcPr marL="3348" marR="3348" marT="3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87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PCC for Raft MOYAN Side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PCC for Raft Palakkad side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4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Raft </a:t>
                      </a:r>
                      <a:r>
                        <a:rPr lang="en-IN" sz="8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Palakkad</a:t>
                      </a: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Side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4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Raft </a:t>
                      </a:r>
                      <a:r>
                        <a:rPr lang="en-IN" sz="8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Moyans</a:t>
                      </a: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Side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4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Pile - Bus Stand side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4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Pile Cap- Bus Stand side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4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Pier- Bus Stand side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4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 Palakkad Side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4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 Moyans side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4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 Cap- Bus Stand side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4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 Cap Palakkad Side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4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Pier Cap Moyans side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4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Girder- Bus Stand side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Girder-Land Span-Palakkad Side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Girder-Land Span-Moyans Side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Deck Slab- Bus Stand side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17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Deck Slab-Land Span-Palakkad Side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18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Deck Slab-Land Span-Moyans Side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4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19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Girder-Railway span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4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Deck Slab-Railway Span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4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21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Bowstring girder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4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22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Casting of Bow arch bem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23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Casting of cross girders (RP4-RP5)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24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Casting  Bracings-RP4-RP5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25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RE/R WALL PALAKKAD  SIDE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26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RE/R WALL MOYAN SCHOOL SIDE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4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27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HR/FP/KERB Pkd  SIDE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28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HR/FP/KERB Moyen's SIDE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29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HR/FP/KERB RAILWAY SPAN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30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Expansion Joint-Land span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4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31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BC/PAINTING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75%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25%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4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32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Road works-Moyans side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1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33</a:t>
                      </a:r>
                    </a:p>
                  </a:txBody>
                  <a:tcPr marL="3348" marR="3348" marT="33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Road works-Pkd side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0%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8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9772</TotalTime>
  <Words>3708</Words>
  <Application>Microsoft Office PowerPoint</Application>
  <PresentationFormat>On-screen Show (4:3)</PresentationFormat>
  <Paragraphs>3070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Flow</vt:lpstr>
      <vt:lpstr>  </vt:lpstr>
      <vt:lpstr>PROJECT REVIEW MEETING-03.10.2012</vt:lpstr>
      <vt:lpstr>ONGOING PROJECT -1-ROB AT PARAPPANANGADI-PROGRESS GRAPH-28.09.12</vt:lpstr>
      <vt:lpstr>ONGOING PROJECT-1-PROGRESS PHOTOS-ROB AT PARAPPANANGADI-28.09.12</vt:lpstr>
      <vt:lpstr>Slide 5</vt:lpstr>
      <vt:lpstr>ONGOING PROJECT -2-ROB AT SULTANPET-PALAKKAD TOWN-PROGRESS GRAPH-28.09.12</vt:lpstr>
      <vt:lpstr>ONGOING PROJECT -2-ROB AT SULTANPET-PALAKKAD TOWN-THIRD ARM-PROGRESS GRAPH-28.09.12</vt:lpstr>
      <vt:lpstr>ONGOING PROJECT-2-PROGRESS PHOTOS-ROB AT SULTANPET-PALAKKAD TOWN-28.09.12</vt:lpstr>
      <vt:lpstr>Slide 9</vt:lpstr>
      <vt:lpstr>ONGOING PROJECT -3-ROB AT KOILANDY-PROGRESS GRAPH-28.09.12</vt:lpstr>
      <vt:lpstr>ONGOING PROJECT-3-PROGRESS PHOTOS-ROB AT KOILANDY-28.09.12</vt:lpstr>
      <vt:lpstr>Slide 12</vt:lpstr>
      <vt:lpstr>ONGOING PROJECT -4-ROB AT CHERUVATHUR-PROGRESS GRAPH-28.09.12</vt:lpstr>
      <vt:lpstr>ONGOING PROJECT-4-PROGRESS PHOTOS-ROB AT CHERUVATHUR-28.09.12</vt:lpstr>
      <vt:lpstr>Slide 15</vt:lpstr>
      <vt:lpstr>ONGOING PROJECT -5-ROB AT DEVADHAR-PROGRESS GRAPH-28.09.12</vt:lpstr>
      <vt:lpstr>ONGOING PROJECT-5-PROGRESS PHOTOS-ROB AT DEVADHAR-28.09.12</vt:lpstr>
      <vt:lpstr>Slide 18</vt:lpstr>
      <vt:lpstr>ONGOING PROJECT -6-ROB AT THIRUNNAVAYA-PROGRESS GRAPH-28.09.12</vt:lpstr>
      <vt:lpstr>ONGOING PROJECT-6-PROGRESS PHOTOS-ROB AT THIRUNNAVAYA-28.09.12</vt:lpstr>
      <vt:lpstr>Slide 21</vt:lpstr>
      <vt:lpstr>ONGOING PROJECT -7-ROB AT PONNURUNNI-PROGRESS GRAPH-28.09.12</vt:lpstr>
      <vt:lpstr>ONGOING PROJECT-7-PROGRESS PHOTOS-ROB AT PONNURUNNI-28.09.12</vt:lpstr>
      <vt:lpstr>Slide 24</vt:lpstr>
      <vt:lpstr>ONGOING PROJECT -8-ROB AT ANAYARA-PROGRESS GRAPH-28.09.12</vt:lpstr>
      <vt:lpstr>ONGOING PROJECT-8-PROGRESS PHOTOS-ROB AT ANAYARA-28.09.12</vt:lpstr>
      <vt:lpstr>Slide 27</vt:lpstr>
      <vt:lpstr>ONGOING PROJECT -9-ROB AT KORATTYANGADI-PROGRESS GRAPH-28.9.12</vt:lpstr>
      <vt:lpstr>ONGOING PROJECT-9-PROGRESS PHOTOS-ROB AT KORATTYANGADI -28.09.12</vt:lpstr>
      <vt:lpstr>Slide 30</vt:lpstr>
      <vt:lpstr>ONGOING PROJECT -10-RIVER BRIDGE ACROSS THOOTHAPUZHA CONNECTING EDAPPALAM AND MOORKKANAD-PROGRESS GRAPH-28.09.12</vt:lpstr>
      <vt:lpstr>ONGOING PROJECT-10-RIVER BRIDGE ACROSS THOOTHAPUZHA CONNECTING EDAPPALAM AND MOORKKANAD-PROGRESS PHOTOS -28.09.12</vt:lpstr>
      <vt:lpstr>Slide 33</vt:lpstr>
      <vt:lpstr>ONGOING PROJECT-11-RIVER BRIDGE ACROSS PERIYAR CONNECTING STATIONKADAVU &amp; VALIYAPAZHAMPILLITHURUTHU-PROGRESS GRAPH -28.09.12</vt:lpstr>
      <vt:lpstr>ONGOING PROJECT-11-RIVER BRIDGE ACROSS PERIYAR CONNECTING STATIONKADAVU &amp; VALIYAPAZHAMPILLITHURUTHU-PROGRESS PHOTOS -28.09.12</vt:lpstr>
      <vt:lpstr>Slide 36</vt:lpstr>
      <vt:lpstr>  THANK YOU</vt:lpstr>
    </vt:vector>
  </TitlesOfParts>
  <Company>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mj</dc:creator>
  <cp:lastModifiedBy>acer</cp:lastModifiedBy>
  <cp:revision>852</cp:revision>
  <dcterms:created xsi:type="dcterms:W3CDTF">2001-07-20T12:55:22Z</dcterms:created>
  <dcterms:modified xsi:type="dcterms:W3CDTF">2012-10-03T08:40:35Z</dcterms:modified>
</cp:coreProperties>
</file>